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tiff" ContentType="image/tiff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rts/colors1.xml" ContentType="application/vnd.ms-office.chartcolorstyle+xml"/>
  <Override PartName="/ppt/charts/style1.xml" ContentType="application/vnd.ms-office.chart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256" r:id="rId2"/>
    <p:sldId id="259" r:id="rId3"/>
    <p:sldId id="260" r:id="rId4"/>
    <p:sldId id="261" r:id="rId5"/>
    <p:sldId id="274" r:id="rId6"/>
    <p:sldId id="275" r:id="rId7"/>
    <p:sldId id="276" r:id="rId8"/>
    <p:sldId id="277" r:id="rId9"/>
    <p:sldId id="278" r:id="rId10"/>
    <p:sldId id="283" r:id="rId11"/>
    <p:sldId id="287" r:id="rId12"/>
    <p:sldId id="288" r:id="rId13"/>
    <p:sldId id="281" r:id="rId14"/>
    <p:sldId id="282" r:id="rId15"/>
  </p:sldIdLst>
  <p:sldSz cx="9144000" cy="6858000" type="screen4x3"/>
  <p:notesSz cx="7023100" cy="93091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2929" userDrawn="1">
          <p15:clr>
            <a:srgbClr val="A4A3A4"/>
          </p15:clr>
        </p15:guide>
        <p15:guide id="2" pos="2208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mith, Chris (DRPT)" initials="CSS" lastIdx="7" clrIdx="0"/>
  <p:cmAuthor id="1" name="Wright, Andrew (DRPT)" initials="AW" lastIdx="2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27F22"/>
    <a:srgbClr val="6BA4AD"/>
    <a:srgbClr val="11406C"/>
    <a:srgbClr val="0193D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96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8D230F3-CF80-4859-8CE7-A43EE81993B5}" styleName="Light Style 1 - Accent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824" autoAdjust="0"/>
    <p:restoredTop sz="94629" autoAdjust="0"/>
  </p:normalViewPr>
  <p:slideViewPr>
    <p:cSldViewPr>
      <p:cViewPr>
        <p:scale>
          <a:sx n="118" d="100"/>
          <a:sy n="118" d="100"/>
        </p:scale>
        <p:origin x="-1422" y="4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744" y="-102"/>
      </p:cViewPr>
      <p:guideLst>
        <p:guide orient="horz" pos="2933"/>
        <p:guide pos="2212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commentAuthors" Target="commentAuthors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Style" Target="style1.xml"/><Relationship Id="rId2" Type="http://schemas.microsoft.com/office/2011/relationships/chartColorStyle" Target="colors1.xml"/><Relationship Id="rId1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Virginia Sponsored Service</c:v>
                </c:pt>
              </c:strCache>
            </c:strRef>
          </c:tx>
          <c:spPr>
            <a:solidFill>
              <a:srgbClr val="11406C"/>
            </a:solidFill>
            <a:ln>
              <a:noFill/>
            </a:ln>
            <a:effectLst/>
          </c:spPr>
          <c:invertIfNegative val="0"/>
          <c:cat>
            <c:strRef>
              <c:f>Sheet1!$A$2:$A$21</c:f>
              <c:strCache>
                <c:ptCount val="20"/>
                <c:pt idx="0">
                  <c:v>Clifton Forge</c:v>
                </c:pt>
                <c:pt idx="1">
                  <c:v>Staunton</c:v>
                </c:pt>
                <c:pt idx="2">
                  <c:v>Danville</c:v>
                </c:pt>
                <c:pt idx="3">
                  <c:v>Burke Centre</c:v>
                </c:pt>
                <c:pt idx="4">
                  <c:v>Culpeper</c:v>
                </c:pt>
                <c:pt idx="5">
                  <c:v>Quantico</c:v>
                </c:pt>
                <c:pt idx="6">
                  <c:v>Manassas</c:v>
                </c:pt>
                <c:pt idx="7">
                  <c:v>Ashland</c:v>
                </c:pt>
                <c:pt idx="8">
                  <c:v>Petersburg / Ettrick</c:v>
                </c:pt>
                <c:pt idx="9">
                  <c:v>Norfolk</c:v>
                </c:pt>
                <c:pt idx="10">
                  <c:v>Richmond Main Street</c:v>
                </c:pt>
                <c:pt idx="11">
                  <c:v>Roanoke</c:v>
                </c:pt>
                <c:pt idx="12">
                  <c:v>Williamsburg</c:v>
                </c:pt>
                <c:pt idx="13">
                  <c:v>Lynchburg</c:v>
                </c:pt>
                <c:pt idx="14">
                  <c:v>Fredericksburg</c:v>
                </c:pt>
                <c:pt idx="15">
                  <c:v>Newport News</c:v>
                </c:pt>
                <c:pt idx="16">
                  <c:v>Charlottesville</c:v>
                </c:pt>
                <c:pt idx="17">
                  <c:v>Alexandria</c:v>
                </c:pt>
                <c:pt idx="18">
                  <c:v>Lorton (Auto-Train)</c:v>
                </c:pt>
                <c:pt idx="19">
                  <c:v>Richmond Staples Mill</c:v>
                </c:pt>
              </c:strCache>
            </c:strRef>
          </c:cat>
          <c:val>
            <c:numRef>
              <c:f>Sheet1!$B$2:$B$21</c:f>
              <c:numCache>
                <c:formatCode>General</c:formatCode>
                <c:ptCount val="20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7498</c:v>
                </c:pt>
                <c:pt idx="4">
                  <c:v>8792</c:v>
                </c:pt>
                <c:pt idx="5">
                  <c:v>14769</c:v>
                </c:pt>
                <c:pt idx="6">
                  <c:v>13103</c:v>
                </c:pt>
                <c:pt idx="7">
                  <c:v>28939</c:v>
                </c:pt>
                <c:pt idx="8">
                  <c:v>8146</c:v>
                </c:pt>
                <c:pt idx="9">
                  <c:v>46561</c:v>
                </c:pt>
                <c:pt idx="10">
                  <c:v>48033</c:v>
                </c:pt>
                <c:pt idx="11">
                  <c:v>51727</c:v>
                </c:pt>
                <c:pt idx="12">
                  <c:v>56354</c:v>
                </c:pt>
                <c:pt idx="13">
                  <c:v>44081</c:v>
                </c:pt>
                <c:pt idx="14">
                  <c:v>46259</c:v>
                </c:pt>
                <c:pt idx="15">
                  <c:v>98315</c:v>
                </c:pt>
                <c:pt idx="16">
                  <c:v>79226</c:v>
                </c:pt>
                <c:pt idx="17">
                  <c:v>120384</c:v>
                </c:pt>
                <c:pt idx="18">
                  <c:v>0</c:v>
                </c:pt>
                <c:pt idx="19">
                  <c:v>213450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207F-4F6D-9207-26EE81F6C3C9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Federal &amp; NC Sponsored Service</c:v>
                </c:pt>
              </c:strCache>
            </c:strRef>
          </c:tx>
          <c:spPr>
            <a:solidFill>
              <a:srgbClr val="6BA4AD"/>
            </a:solidFill>
            <a:ln>
              <a:noFill/>
            </a:ln>
            <a:effectLst/>
          </c:spPr>
          <c:invertIfNegative val="0"/>
          <c:cat>
            <c:strRef>
              <c:f>Sheet1!$A$2:$A$21</c:f>
              <c:strCache>
                <c:ptCount val="20"/>
                <c:pt idx="0">
                  <c:v>Clifton Forge</c:v>
                </c:pt>
                <c:pt idx="1">
                  <c:v>Staunton</c:v>
                </c:pt>
                <c:pt idx="2">
                  <c:v>Danville</c:v>
                </c:pt>
                <c:pt idx="3">
                  <c:v>Burke Centre</c:v>
                </c:pt>
                <c:pt idx="4">
                  <c:v>Culpeper</c:v>
                </c:pt>
                <c:pt idx="5">
                  <c:v>Quantico</c:v>
                </c:pt>
                <c:pt idx="6">
                  <c:v>Manassas</c:v>
                </c:pt>
                <c:pt idx="7">
                  <c:v>Ashland</c:v>
                </c:pt>
                <c:pt idx="8">
                  <c:v>Petersburg / Ettrick</c:v>
                </c:pt>
                <c:pt idx="9">
                  <c:v>Norfolk</c:v>
                </c:pt>
                <c:pt idx="10">
                  <c:v>Richmond Main Street</c:v>
                </c:pt>
                <c:pt idx="11">
                  <c:v>Roanoke</c:v>
                </c:pt>
                <c:pt idx="12">
                  <c:v>Williamsburg</c:v>
                </c:pt>
                <c:pt idx="13">
                  <c:v>Lynchburg</c:v>
                </c:pt>
                <c:pt idx="14">
                  <c:v>Fredericksburg</c:v>
                </c:pt>
                <c:pt idx="15">
                  <c:v>Newport News</c:v>
                </c:pt>
                <c:pt idx="16">
                  <c:v>Charlottesville</c:v>
                </c:pt>
                <c:pt idx="17">
                  <c:v>Alexandria</c:v>
                </c:pt>
                <c:pt idx="18">
                  <c:v>Lorton (Auto-Train)</c:v>
                </c:pt>
                <c:pt idx="19">
                  <c:v>Richmond Staples Mill</c:v>
                </c:pt>
              </c:strCache>
            </c:strRef>
          </c:cat>
          <c:val>
            <c:numRef>
              <c:f>Sheet1!$C$2:$C$21</c:f>
              <c:numCache>
                <c:formatCode>_(* #,##0_);_(* \(#,##0\);_(* "-"??_);_(@_)</c:formatCode>
                <c:ptCount val="20"/>
                <c:pt idx="0">
                  <c:v>1951</c:v>
                </c:pt>
                <c:pt idx="1">
                  <c:v>5160</c:v>
                </c:pt>
                <c:pt idx="2">
                  <c:v>6934</c:v>
                </c:pt>
                <c:pt idx="3">
                  <c:v>0</c:v>
                </c:pt>
                <c:pt idx="4">
                  <c:v>5636</c:v>
                </c:pt>
                <c:pt idx="5">
                  <c:v>4179</c:v>
                </c:pt>
                <c:pt idx="6">
                  <c:v>9945</c:v>
                </c:pt>
                <c:pt idx="7">
                  <c:v>0</c:v>
                </c:pt>
                <c:pt idx="8">
                  <c:v>23351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  <c:pt idx="13">
                  <c:v>12785</c:v>
                </c:pt>
                <c:pt idx="14">
                  <c:v>14688</c:v>
                </c:pt>
                <c:pt idx="15">
                  <c:v>0</c:v>
                </c:pt>
                <c:pt idx="16">
                  <c:v>52193</c:v>
                </c:pt>
                <c:pt idx="17">
                  <c:v>66905</c:v>
                </c:pt>
                <c:pt idx="18">
                  <c:v>224818</c:v>
                </c:pt>
                <c:pt idx="19">
                  <c:v>128215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4A83-4A45-A244-165CD01E7B4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72592384"/>
        <c:axId val="72602368"/>
      </c:barChart>
      <c:catAx>
        <c:axId val="72592384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72602368"/>
        <c:crosses val="autoZero"/>
        <c:auto val="1"/>
        <c:lblAlgn val="ctr"/>
        <c:lblOffset val="100"/>
        <c:noMultiLvlLbl val="0"/>
      </c:catAx>
      <c:valAx>
        <c:axId val="72602368"/>
        <c:scaling>
          <c:orientation val="minMax"/>
          <c:max val="350000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_(* #,##0_);_(* \(#,##0\);_(* &quot;-&quot;??_);_(@_)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7259238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2" y="0"/>
            <a:ext cx="3043343" cy="465455"/>
          </a:xfrm>
          <a:prstGeom prst="rect">
            <a:avLst/>
          </a:prstGeom>
        </p:spPr>
        <p:txBody>
          <a:bodyPr vert="horz" lIns="93306" tIns="46652" rIns="93306" bIns="46652" rtlCol="0"/>
          <a:lstStyle>
            <a:lvl1pPr algn="l">
              <a:defRPr sz="13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8133" y="0"/>
            <a:ext cx="3043343" cy="465455"/>
          </a:xfrm>
          <a:prstGeom prst="rect">
            <a:avLst/>
          </a:prstGeom>
        </p:spPr>
        <p:txBody>
          <a:bodyPr vert="horz" lIns="93306" tIns="46652" rIns="93306" bIns="46652" rtlCol="0"/>
          <a:lstStyle>
            <a:lvl1pPr algn="r">
              <a:defRPr sz="1300"/>
            </a:lvl1pPr>
          </a:lstStyle>
          <a:p>
            <a:fld id="{4907AB74-15ED-4BA8-897D-5C14D4157F86}" type="datetimeFigureOut">
              <a:rPr lang="en-US" smtClean="0"/>
              <a:t>9/13/2019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2" y="8842030"/>
            <a:ext cx="3043343" cy="465455"/>
          </a:xfrm>
          <a:prstGeom prst="rect">
            <a:avLst/>
          </a:prstGeom>
        </p:spPr>
        <p:txBody>
          <a:bodyPr vert="horz" lIns="93306" tIns="46652" rIns="93306" bIns="46652" rtlCol="0" anchor="b"/>
          <a:lstStyle>
            <a:lvl1pPr algn="l">
              <a:defRPr sz="13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8133" y="8842030"/>
            <a:ext cx="3043343" cy="465455"/>
          </a:xfrm>
          <a:prstGeom prst="rect">
            <a:avLst/>
          </a:prstGeom>
        </p:spPr>
        <p:txBody>
          <a:bodyPr vert="horz" lIns="93306" tIns="46652" rIns="93306" bIns="46652" rtlCol="0" anchor="b"/>
          <a:lstStyle>
            <a:lvl1pPr algn="r">
              <a:defRPr sz="1300"/>
            </a:lvl1pPr>
          </a:lstStyle>
          <a:p>
            <a:fld id="{C703B764-9E66-4031-AC75-0D4A425FF55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98901423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2" y="0"/>
            <a:ext cx="3043343" cy="465455"/>
          </a:xfrm>
          <a:prstGeom prst="rect">
            <a:avLst/>
          </a:prstGeom>
        </p:spPr>
        <p:txBody>
          <a:bodyPr vert="horz" lIns="93306" tIns="46652" rIns="93306" bIns="46652" rtlCol="0"/>
          <a:lstStyle>
            <a:lvl1pPr algn="l">
              <a:defRPr sz="13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8133" y="0"/>
            <a:ext cx="3043343" cy="465455"/>
          </a:xfrm>
          <a:prstGeom prst="rect">
            <a:avLst/>
          </a:prstGeom>
        </p:spPr>
        <p:txBody>
          <a:bodyPr vert="horz" lIns="93306" tIns="46652" rIns="93306" bIns="46652" rtlCol="0"/>
          <a:lstStyle>
            <a:lvl1pPr algn="r">
              <a:defRPr sz="1300"/>
            </a:lvl1pPr>
          </a:lstStyle>
          <a:p>
            <a:fld id="{3D5B1DC8-5884-4523-94DB-AE85D3E26E41}" type="datetimeFigureOut">
              <a:rPr lang="en-US" smtClean="0"/>
              <a:t>9/13/2019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85863" y="698500"/>
            <a:ext cx="4651375" cy="34893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306" tIns="46652" rIns="93306" bIns="46652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2310" y="4421824"/>
            <a:ext cx="5618480" cy="4189095"/>
          </a:xfrm>
          <a:prstGeom prst="rect">
            <a:avLst/>
          </a:prstGeom>
        </p:spPr>
        <p:txBody>
          <a:bodyPr vert="horz" lIns="93306" tIns="46652" rIns="93306" bIns="46652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2" y="8842030"/>
            <a:ext cx="3043343" cy="465455"/>
          </a:xfrm>
          <a:prstGeom prst="rect">
            <a:avLst/>
          </a:prstGeom>
        </p:spPr>
        <p:txBody>
          <a:bodyPr vert="horz" lIns="93306" tIns="46652" rIns="93306" bIns="46652" rtlCol="0" anchor="b"/>
          <a:lstStyle>
            <a:lvl1pPr algn="l">
              <a:defRPr sz="13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8133" y="8842030"/>
            <a:ext cx="3043343" cy="465455"/>
          </a:xfrm>
          <a:prstGeom prst="rect">
            <a:avLst/>
          </a:prstGeom>
        </p:spPr>
        <p:txBody>
          <a:bodyPr vert="horz" lIns="93306" tIns="46652" rIns="93306" bIns="46652" rtlCol="0" anchor="b"/>
          <a:lstStyle>
            <a:lvl1pPr algn="r">
              <a:defRPr sz="1300"/>
            </a:lvl1pPr>
          </a:lstStyle>
          <a:p>
            <a:fld id="{0652E643-56E1-4FBD-9824-5F4D5ACE662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63619818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8281B7-BB0E-410E-A8D0-E8CA9D34C8F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91985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8281B7-BB0E-410E-A8D0-E8CA9D34C8F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057303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8281B7-BB0E-410E-A8D0-E8CA9D34C8F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7103778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 smtClean="0"/>
              <a:t>1/13/2019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2019 Transportation Research Board Annual Meeting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32339727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0"/>
            <a:ext cx="8686800" cy="914400"/>
          </a:xfrm>
        </p:spPr>
        <p:txBody>
          <a:bodyPr>
            <a:normAutofit/>
          </a:bodyPr>
          <a:lstStyle>
            <a:lvl1pPr algn="ctr">
              <a:defRPr sz="3400" b="1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914400"/>
            <a:ext cx="9144000" cy="5410199"/>
          </a:xfrm>
        </p:spPr>
        <p:txBody>
          <a:bodyPr/>
          <a:lstStyle>
            <a:lvl1pPr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buFont typeface="Arial" panose="020B0604020202020204" pitchFamily="34" charset="0"/>
              <a:buChar char="•"/>
              <a:defRPr sz="180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buFont typeface="Wingdings" panose="05000000000000000000" pitchFamily="2" charset="2"/>
              <a:buChar char="§"/>
              <a:defRPr sz="1800" i="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458200" y="6307593"/>
            <a:ext cx="381000" cy="365125"/>
          </a:xfrm>
        </p:spPr>
        <p:txBody>
          <a:bodyPr/>
          <a:lstStyle>
            <a:lvl1pPr algn="l">
              <a:defRPr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9FE9F441-13C1-48BE-9753-9E1BE924571A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Rectangle 9"/>
          <p:cNvSpPr/>
          <p:nvPr userDrawn="1"/>
        </p:nvSpPr>
        <p:spPr>
          <a:xfrm>
            <a:off x="228600" y="914400"/>
            <a:ext cx="8686800" cy="762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 dirty="0"/>
          </a:p>
        </p:txBody>
      </p:sp>
      <p:cxnSp>
        <p:nvCxnSpPr>
          <p:cNvPr id="14" name="Straight Connector 13"/>
          <p:cNvCxnSpPr/>
          <p:nvPr userDrawn="1"/>
        </p:nvCxnSpPr>
        <p:spPr>
          <a:xfrm>
            <a:off x="8458200" y="6324600"/>
            <a:ext cx="0" cy="3048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345519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69285" y="2057400"/>
            <a:ext cx="8229600" cy="838200"/>
          </a:xfrm>
        </p:spPr>
        <p:txBody>
          <a:bodyPr>
            <a:normAutofit/>
          </a:bodyPr>
          <a:lstStyle>
            <a:lvl1pPr algn="l">
              <a:defRPr sz="4000" b="1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9" name="Rectangle 8"/>
          <p:cNvSpPr/>
          <p:nvPr userDrawn="1"/>
        </p:nvSpPr>
        <p:spPr>
          <a:xfrm>
            <a:off x="469285" y="2971800"/>
            <a:ext cx="8686800" cy="762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 dirty="0"/>
          </a:p>
        </p:txBody>
      </p:sp>
      <p:sp>
        <p:nvSpPr>
          <p:cNvPr id="1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458200" y="6307593"/>
            <a:ext cx="381000" cy="365125"/>
          </a:xfrm>
        </p:spPr>
        <p:txBody>
          <a:bodyPr/>
          <a:lstStyle>
            <a:lvl1pPr algn="l">
              <a:defRPr>
                <a:solidFill>
                  <a:schemeClr val="accent1">
                    <a:lumMod val="75000"/>
                  </a:schemeClr>
                </a:solidFill>
                <a:latin typeface="Franklin Gothic Demi" panose="020B0703020102020204" pitchFamily="34" charset="0"/>
              </a:defRPr>
            </a:lvl1pPr>
          </a:lstStyle>
          <a:p>
            <a:fld id="{9FE9F441-13C1-48BE-9753-9E1BE924571A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20" name="Straight Connector 19"/>
          <p:cNvCxnSpPr/>
          <p:nvPr userDrawn="1"/>
        </p:nvCxnSpPr>
        <p:spPr>
          <a:xfrm>
            <a:off x="8458200" y="6324600"/>
            <a:ext cx="0" cy="3048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496869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8281B7-BB0E-410E-A8D0-E8CA9D34C8F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751371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8281B7-BB0E-410E-A8D0-E8CA9D34C8F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58748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8281B7-BB0E-410E-A8D0-E8CA9D34C8F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606096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8281B7-BB0E-410E-A8D0-E8CA9D34C8F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78095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8281B7-BB0E-410E-A8D0-E8CA9D34C8F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798883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8281B7-BB0E-410E-A8D0-E8CA9D34C8F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476380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fld id="{F78281B7-BB0E-410E-A8D0-E8CA9D34C8F8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8" name="Picture 7" descr="Image result for drpt logo"/>
          <p:cNvPicPr/>
          <p:nvPr userDrawn="1"/>
        </p:nvPicPr>
        <p:blipFill rotWithShape="1">
          <a:blip r:embed="rId1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2556"/>
          <a:stretch/>
        </p:blipFill>
        <p:spPr bwMode="auto">
          <a:xfrm>
            <a:off x="507048" y="6302370"/>
            <a:ext cx="1397952" cy="32703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983780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tif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if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tif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tif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tif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tif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3276600"/>
            <a:ext cx="7772400" cy="860425"/>
          </a:xfrm>
        </p:spPr>
        <p:txBody>
          <a:bodyPr>
            <a:noAutofit/>
          </a:bodyPr>
          <a:lstStyle/>
          <a:p>
            <a:pPr algn="l"/>
            <a:r>
              <a:rPr lang="en-US" sz="2800" b="1" dirty="0" smtClean="0"/>
              <a:t>The First Decade of Virginia Sponsored Amtrak Service</a:t>
            </a:r>
            <a:endParaRPr lang="en-US" sz="2800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62000" y="4134753"/>
            <a:ext cx="7848600" cy="688817"/>
          </a:xfrm>
        </p:spPr>
        <p:txBody>
          <a:bodyPr>
            <a:normAutofit fontScale="92500"/>
          </a:bodyPr>
          <a:lstStyle/>
          <a:p>
            <a:pPr algn="l"/>
            <a:r>
              <a:rPr lang="en-US" sz="2400" b="1" dirty="0" smtClean="0">
                <a:solidFill>
                  <a:schemeClr val="accent1">
                    <a:lumMod val="75000"/>
                  </a:schemeClr>
                </a:solidFill>
              </a:rPr>
              <a:t>CTB Rail &amp; Transit Subcommittee – September 17, 2019</a:t>
            </a:r>
            <a:endParaRPr lang="en-US" sz="24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0" y="0"/>
            <a:ext cx="9144000" cy="1524000"/>
          </a:xfrm>
          <a:prstGeom prst="rect">
            <a:avLst/>
          </a:prstGeom>
          <a:solidFill>
            <a:srgbClr val="11406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0" y="6248400"/>
            <a:ext cx="9144000" cy="609599"/>
          </a:xfrm>
          <a:prstGeom prst="rect">
            <a:avLst/>
          </a:prstGeom>
          <a:solidFill>
            <a:srgbClr val="11406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 dirty="0"/>
          </a:p>
        </p:txBody>
      </p:sp>
      <p:pic>
        <p:nvPicPr>
          <p:cNvPr id="7" name="Picture 6" descr="Image result for drpt logo"/>
          <p:cNvPicPr/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172200" y="5437853"/>
            <a:ext cx="2590800" cy="785813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Rectangle 7"/>
          <p:cNvSpPr/>
          <p:nvPr/>
        </p:nvSpPr>
        <p:spPr>
          <a:xfrm>
            <a:off x="762000" y="3208179"/>
            <a:ext cx="8382000" cy="6842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4267200" y="6323449"/>
            <a:ext cx="1143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11" name="Subtitle 2"/>
          <p:cNvSpPr txBox="1">
            <a:spLocks/>
          </p:cNvSpPr>
          <p:nvPr/>
        </p:nvSpPr>
        <p:spPr>
          <a:xfrm>
            <a:off x="762000" y="5534849"/>
            <a:ext cx="5105400" cy="68881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800" b="1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Michael McLaughlin, Chief of Rail</a:t>
            </a:r>
          </a:p>
          <a:p>
            <a:pPr algn="l"/>
            <a:r>
              <a:rPr lang="en-US" sz="1800" b="1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Department of Rail and Public Transportation</a:t>
            </a:r>
          </a:p>
        </p:txBody>
      </p:sp>
    </p:spTree>
    <p:extLst>
      <p:ext uri="{BB962C8B-B14F-4D97-AF65-F5344CB8AC3E}">
        <p14:creationId xmlns:p14="http://schemas.microsoft.com/office/powerpoint/2010/main" val="31625719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Ridership 2002 – 2019 (Projected)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E9F441-13C1-48BE-9753-9E1BE924571A}" type="slidenum">
              <a:rPr lang="en-US" smtClean="0"/>
              <a:pPr/>
              <a:t>10</a:t>
            </a:fld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176"/>
          <a:stretch/>
        </p:blipFill>
        <p:spPr>
          <a:xfrm>
            <a:off x="565638" y="1009571"/>
            <a:ext cx="8012723" cy="52028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68123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E9F441-13C1-48BE-9753-9E1BE924571A}" type="slidenum">
              <a:rPr lang="en-US" smtClean="0"/>
              <a:pPr/>
              <a:t>11</a:t>
            </a:fld>
            <a:endParaRPr lang="en-US" dirty="0"/>
          </a:p>
        </p:txBody>
      </p:sp>
      <p:graphicFrame>
        <p:nvGraphicFramePr>
          <p:cNvPr id="7" name="Chart 6"/>
          <p:cNvGraphicFramePr/>
          <p:nvPr>
            <p:extLst>
              <p:ext uri="{D42A27DB-BD31-4B8C-83A1-F6EECF244321}">
                <p14:modId xmlns:p14="http://schemas.microsoft.com/office/powerpoint/2010/main" val="3185513688"/>
              </p:ext>
            </p:extLst>
          </p:nvPr>
        </p:nvGraphicFramePr>
        <p:xfrm>
          <a:off x="228600" y="880946"/>
          <a:ext cx="8687658" cy="579177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FFY18 Station Activity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584098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Quick Facts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599" y="1184909"/>
            <a:ext cx="4648201" cy="5139689"/>
          </a:xfrm>
        </p:spPr>
        <p:txBody>
          <a:bodyPr>
            <a:normAutofit/>
          </a:bodyPr>
          <a:lstStyle/>
          <a:p>
            <a:r>
              <a:rPr lang="en-US" sz="2400" dirty="0" smtClean="0"/>
              <a:t>Of the 18 member states of SAIPRC that provide state sponsored passenger service, Virginia ranked 5</a:t>
            </a:r>
            <a:r>
              <a:rPr lang="en-US" sz="2400" baseline="30000" dirty="0" smtClean="0"/>
              <a:t>th</a:t>
            </a:r>
            <a:r>
              <a:rPr lang="en-US" sz="2400" dirty="0" smtClean="0"/>
              <a:t> in total ridership for FY18.</a:t>
            </a:r>
          </a:p>
          <a:p>
            <a:pPr marL="0" indent="0">
              <a:buNone/>
            </a:pPr>
            <a:endParaRPr lang="en-US" sz="2400" dirty="0" smtClean="0"/>
          </a:p>
          <a:p>
            <a:pPr marL="0" indent="0">
              <a:buNone/>
            </a:pPr>
            <a:endParaRPr lang="en-US" sz="2400" dirty="0" smtClean="0"/>
          </a:p>
          <a:p>
            <a:r>
              <a:rPr lang="en-US" sz="2400" dirty="0" smtClean="0"/>
              <a:t>Richmond’s </a:t>
            </a:r>
            <a:r>
              <a:rPr lang="en-US" sz="2400" dirty="0" smtClean="0"/>
              <a:t>Staples Mill Station is the busiest Amtrak station in the Southeastern United States.</a:t>
            </a:r>
          </a:p>
          <a:p>
            <a:endParaRPr lang="en-US" sz="2400" dirty="0" smtClean="0"/>
          </a:p>
          <a:p>
            <a:endParaRPr lang="en-US" sz="2400" dirty="0" smtClean="0"/>
          </a:p>
          <a:p>
            <a:endParaRPr lang="en-US" sz="2400" dirty="0" smtClean="0"/>
          </a:p>
          <a:p>
            <a:endParaRPr lang="en-US" sz="2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E9F441-13C1-48BE-9753-9E1BE924571A}" type="slidenum">
              <a:rPr lang="en-US" smtClean="0"/>
              <a:pPr/>
              <a:t>12</a:t>
            </a:fld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4000" y="1292248"/>
            <a:ext cx="3338945" cy="12192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269" b="11358"/>
          <a:stretch/>
        </p:blipFill>
        <p:spPr>
          <a:xfrm>
            <a:off x="4905232" y="3505200"/>
            <a:ext cx="4106853" cy="2438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51708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Future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066800"/>
            <a:ext cx="8686800" cy="5333999"/>
          </a:xfrm>
        </p:spPr>
        <p:txBody>
          <a:bodyPr>
            <a:normAutofit fontScale="62500" lnSpcReduction="20000"/>
          </a:bodyPr>
          <a:lstStyle/>
          <a:p>
            <a:r>
              <a:rPr lang="en-US" sz="2600" dirty="0" smtClean="0"/>
              <a:t>3</a:t>
            </a:r>
            <a:r>
              <a:rPr lang="en-US" sz="2600" baseline="30000" dirty="0" smtClean="0"/>
              <a:t>rd</a:t>
            </a:r>
            <a:r>
              <a:rPr lang="en-US" sz="2600" dirty="0" smtClean="0"/>
              <a:t> Norfolk Train Slated for FY 2022</a:t>
            </a:r>
          </a:p>
          <a:p>
            <a:pPr marL="0" indent="0">
              <a:buNone/>
            </a:pPr>
            <a:endParaRPr lang="en-US" sz="2600" dirty="0" smtClean="0"/>
          </a:p>
          <a:p>
            <a:r>
              <a:rPr lang="en-US" sz="2600" dirty="0"/>
              <a:t>DRPT staff will continue to work with Host Railroads, Amtrak, and other stakeholders to </a:t>
            </a:r>
            <a:r>
              <a:rPr lang="en-US" sz="2600" dirty="0" smtClean="0"/>
              <a:t>add capacity to the network to enhance </a:t>
            </a:r>
            <a:r>
              <a:rPr lang="en-US" sz="2600" dirty="0"/>
              <a:t>and expand passenger </a:t>
            </a:r>
            <a:r>
              <a:rPr lang="en-US" sz="2600" dirty="0" smtClean="0"/>
              <a:t>rail</a:t>
            </a:r>
            <a:r>
              <a:rPr lang="en-US" sz="2600" dirty="0"/>
              <a:t>:</a:t>
            </a:r>
            <a:endParaRPr lang="en-US" sz="2600" dirty="0" smtClean="0"/>
          </a:p>
          <a:p>
            <a:pPr lvl="1"/>
            <a:r>
              <a:rPr lang="en-US" sz="2600" dirty="0" smtClean="0"/>
              <a:t>Long Bridge</a:t>
            </a:r>
          </a:p>
          <a:p>
            <a:pPr lvl="1"/>
            <a:r>
              <a:rPr lang="en-US" sz="2600" dirty="0" smtClean="0"/>
              <a:t>Arlington-Alexandria 4</a:t>
            </a:r>
            <a:r>
              <a:rPr lang="en-US" sz="2600" baseline="30000" dirty="0" smtClean="0"/>
              <a:t>th</a:t>
            </a:r>
            <a:r>
              <a:rPr lang="en-US" sz="2600" dirty="0" smtClean="0"/>
              <a:t> Track</a:t>
            </a:r>
          </a:p>
          <a:p>
            <a:pPr lvl="1"/>
            <a:r>
              <a:rPr lang="en-US" sz="2600" dirty="0" smtClean="0"/>
              <a:t>Franconia-Occoquan 3</a:t>
            </a:r>
            <a:r>
              <a:rPr lang="en-US" sz="2600" baseline="30000" dirty="0" smtClean="0"/>
              <a:t>rd</a:t>
            </a:r>
            <a:r>
              <a:rPr lang="en-US" sz="2600" dirty="0" smtClean="0"/>
              <a:t> Track</a:t>
            </a:r>
          </a:p>
          <a:p>
            <a:pPr lvl="1"/>
            <a:r>
              <a:rPr lang="en-US" sz="2600" dirty="0" err="1" smtClean="0"/>
              <a:t>Arkendale</a:t>
            </a:r>
            <a:r>
              <a:rPr lang="en-US" sz="2600" dirty="0" smtClean="0"/>
              <a:t> 3</a:t>
            </a:r>
            <a:r>
              <a:rPr lang="en-US" sz="2600" baseline="30000" dirty="0" smtClean="0"/>
              <a:t>rd</a:t>
            </a:r>
            <a:r>
              <a:rPr lang="en-US" sz="2600" dirty="0" smtClean="0"/>
              <a:t> Track</a:t>
            </a:r>
          </a:p>
          <a:p>
            <a:pPr lvl="1"/>
            <a:r>
              <a:rPr lang="en-US" sz="2600" dirty="0" smtClean="0"/>
              <a:t>Station Projects at Alexandria, Quantico, Newport News, Ettrick</a:t>
            </a:r>
          </a:p>
          <a:p>
            <a:pPr marL="457200" lvl="1" indent="0">
              <a:buNone/>
            </a:pPr>
            <a:endParaRPr lang="en-US" sz="2600" dirty="0"/>
          </a:p>
          <a:p>
            <a:r>
              <a:rPr lang="en-US" sz="2600" dirty="0" smtClean="0"/>
              <a:t>DRPT will examine the feasibility of service to New River Valley, East-West service, and other areas in the State Rail Plan</a:t>
            </a:r>
          </a:p>
          <a:p>
            <a:pPr marL="0" indent="0">
              <a:buNone/>
            </a:pPr>
            <a:endParaRPr lang="en-US" sz="2600" dirty="0" smtClean="0"/>
          </a:p>
          <a:p>
            <a:r>
              <a:rPr lang="en-US" sz="2600" dirty="0" smtClean="0"/>
              <a:t>Station Needs Assessment</a:t>
            </a:r>
            <a:endParaRPr lang="en-US" sz="2600" dirty="0" smtClean="0"/>
          </a:p>
          <a:p>
            <a:endParaRPr lang="en-US" sz="2600" dirty="0"/>
          </a:p>
          <a:p>
            <a:r>
              <a:rPr lang="en-US" sz="2600" dirty="0" smtClean="0"/>
              <a:t>DRPT </a:t>
            </a:r>
            <a:r>
              <a:rPr lang="en-US" sz="2600" dirty="0" smtClean="0"/>
              <a:t>staff will continue working with SAIPRC </a:t>
            </a:r>
            <a:r>
              <a:rPr lang="en-US" sz="2600" dirty="0" smtClean="0"/>
              <a:t>on:</a:t>
            </a:r>
            <a:endParaRPr lang="en-US" sz="2600" dirty="0" smtClean="0"/>
          </a:p>
          <a:p>
            <a:pPr lvl="1"/>
            <a:r>
              <a:rPr lang="en-US" sz="2600" dirty="0" smtClean="0"/>
              <a:t>Procuring new train equipment</a:t>
            </a:r>
          </a:p>
          <a:p>
            <a:pPr lvl="1"/>
            <a:r>
              <a:rPr lang="en-US" sz="2600" dirty="0" smtClean="0"/>
              <a:t>Improving customer experience</a:t>
            </a:r>
          </a:p>
          <a:p>
            <a:pPr lvl="1"/>
            <a:r>
              <a:rPr lang="en-US" sz="2600" dirty="0" smtClean="0"/>
              <a:t>Lobbying for federal funding support</a:t>
            </a:r>
          </a:p>
          <a:p>
            <a:pPr marL="0" indent="0">
              <a:buNone/>
            </a:pPr>
            <a:endParaRPr lang="en-US" sz="2600" dirty="0" smtClean="0"/>
          </a:p>
          <a:p>
            <a:r>
              <a:rPr lang="en-US" sz="2600" dirty="0" smtClean="0"/>
              <a:t>More announcements in the near future celebrating 10 years of Virginia sponsored Amtrak service.</a:t>
            </a:r>
          </a:p>
          <a:p>
            <a:pPr marL="0" indent="0">
              <a:buNone/>
            </a:pPr>
            <a:endParaRPr lang="en-US" sz="2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E9F441-13C1-48BE-9753-9E1BE924571A}" type="slidenum">
              <a:rPr lang="en-US" smtClean="0"/>
              <a:pPr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113630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Thank You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184909"/>
            <a:ext cx="8686800" cy="5139689"/>
          </a:xfrm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US" sz="2800" dirty="0" smtClean="0"/>
              <a:t>Questions &amp; Comments</a:t>
            </a:r>
            <a:endParaRPr lang="en-US" sz="2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E9F441-13C1-48BE-9753-9E1BE924571A}" type="slidenum">
              <a:rPr lang="en-US" smtClean="0"/>
              <a:pPr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6917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Overview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582172"/>
            <a:ext cx="7924800" cy="4057649"/>
          </a:xfrm>
        </p:spPr>
        <p:txBody>
          <a:bodyPr anchor="ctr"/>
          <a:lstStyle/>
          <a:p>
            <a:r>
              <a:rPr lang="en-US" sz="2400" dirty="0" smtClean="0"/>
              <a:t>10</a:t>
            </a:r>
            <a:r>
              <a:rPr lang="en-US" sz="2400" baseline="30000" dirty="0" smtClean="0"/>
              <a:t>th</a:t>
            </a:r>
            <a:r>
              <a:rPr lang="en-US" sz="2400" dirty="0" smtClean="0"/>
              <a:t> Anniversary of Virginia Sponsored Amtrak Service</a:t>
            </a:r>
          </a:p>
          <a:p>
            <a:r>
              <a:rPr lang="en-US" sz="2400" dirty="0" smtClean="0"/>
              <a:t>Timeline </a:t>
            </a:r>
          </a:p>
          <a:p>
            <a:r>
              <a:rPr lang="en-US" sz="2400" dirty="0" smtClean="0"/>
              <a:t>Ridership </a:t>
            </a:r>
          </a:p>
          <a:p>
            <a:r>
              <a:rPr lang="en-US" sz="2400" dirty="0" smtClean="0"/>
              <a:t>Station Activity</a:t>
            </a:r>
          </a:p>
          <a:p>
            <a:r>
              <a:rPr lang="en-US" sz="2400" dirty="0" smtClean="0"/>
              <a:t>Quick Facts</a:t>
            </a:r>
          </a:p>
          <a:p>
            <a:r>
              <a:rPr lang="en-US" sz="2400" dirty="0" smtClean="0"/>
              <a:t>Future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E9F441-13C1-48BE-9753-9E1BE924571A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663730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10</a:t>
            </a:r>
            <a:r>
              <a:rPr lang="en-US" baseline="30000" dirty="0" smtClean="0"/>
              <a:t>th</a:t>
            </a:r>
            <a:r>
              <a:rPr lang="en-US" dirty="0" smtClean="0"/>
              <a:t> Anniversary of Virginia Sponsored Amtrak Service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041152"/>
            <a:ext cx="8686800" cy="5139689"/>
          </a:xfrm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US" sz="3000" i="1" dirty="0" smtClean="0"/>
              <a:t>In ten years, Virginia Sponsored Amtrak Service has grown from one daily round-trip train on one route carrying over 125,000 passengers throughout the Commonwealth and into the Northeast, to six daily round-trip trains on four routes with ridership exceeding 850,000.</a:t>
            </a:r>
            <a:endParaRPr lang="en-US" sz="3000" i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E9F441-13C1-48BE-9753-9E1BE924571A}" type="slidenum">
              <a:rPr lang="en-US" smtClean="0"/>
              <a:pPr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725198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Passenger Rail Service </a:t>
            </a:r>
            <a:r>
              <a:rPr lang="en-US" dirty="0" smtClean="0"/>
              <a:t>- 2009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E9F441-13C1-48BE-9753-9E1BE924571A}" type="slidenum">
              <a:rPr lang="en-US" smtClean="0"/>
              <a:pPr/>
              <a:t>4</a:t>
            </a:fld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00" y="1143000"/>
            <a:ext cx="6705600" cy="51536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97249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Passenger Rail Service </a:t>
            </a:r>
            <a:r>
              <a:rPr lang="en-US" dirty="0" smtClean="0"/>
              <a:t>- 2010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E9F441-13C1-48BE-9753-9E1BE924571A}" type="slidenum">
              <a:rPr lang="en-US" smtClean="0"/>
              <a:pPr/>
              <a:t>5</a:t>
            </a:fld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00" y="1143000"/>
            <a:ext cx="6705599" cy="51536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37568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Passenger Rail Service </a:t>
            </a:r>
            <a:r>
              <a:rPr lang="en-US" dirty="0" smtClean="0"/>
              <a:t>- 2012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E9F441-13C1-48BE-9753-9E1BE924571A}" type="slidenum">
              <a:rPr lang="en-US" smtClean="0"/>
              <a:pPr/>
              <a:t>6</a:t>
            </a:fld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00" y="1143000"/>
            <a:ext cx="6705599" cy="51536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95075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Passenger Rail Service </a:t>
            </a:r>
            <a:r>
              <a:rPr lang="en-US" dirty="0" smtClean="0"/>
              <a:t>- 2013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E9F441-13C1-48BE-9753-9E1BE924571A}" type="slidenum">
              <a:rPr lang="en-US" smtClean="0"/>
              <a:pPr/>
              <a:t>7</a:t>
            </a:fld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00" y="1143000"/>
            <a:ext cx="6705598" cy="51536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8502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Passenger Rail Service </a:t>
            </a:r>
            <a:r>
              <a:rPr lang="en-US" dirty="0" smtClean="0"/>
              <a:t>- 2017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E9F441-13C1-48BE-9753-9E1BE924571A}" type="slidenum">
              <a:rPr lang="en-US" smtClean="0"/>
              <a:pPr/>
              <a:t>8</a:t>
            </a:fld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00" y="1143000"/>
            <a:ext cx="6705598" cy="51536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59785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Passenger Rail Service</a:t>
            </a:r>
            <a:r>
              <a:rPr lang="en-US" dirty="0" smtClean="0"/>
              <a:t> </a:t>
            </a:r>
            <a:r>
              <a:rPr lang="en-US" dirty="0" smtClean="0"/>
              <a:t>- 2019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E9F441-13C1-48BE-9753-9E1BE924571A}" type="slidenum">
              <a:rPr lang="en-US" smtClean="0"/>
              <a:pPr/>
              <a:t>9</a:t>
            </a:fld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00" y="1143000"/>
            <a:ext cx="6705598" cy="51536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94941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28658</TotalTime>
  <Words>313</Words>
  <Application>Microsoft Office PowerPoint</Application>
  <PresentationFormat>On-screen Show (4:3)</PresentationFormat>
  <Paragraphs>63</Paragraphs>
  <Slides>14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5" baseType="lpstr">
      <vt:lpstr>Office Theme</vt:lpstr>
      <vt:lpstr>The First Decade of Virginia Sponsored Amtrak Service</vt:lpstr>
      <vt:lpstr>Overview</vt:lpstr>
      <vt:lpstr>10th Anniversary of Virginia Sponsored Amtrak Service</vt:lpstr>
      <vt:lpstr>Passenger Rail Service - 2009</vt:lpstr>
      <vt:lpstr>Passenger Rail Service - 2010</vt:lpstr>
      <vt:lpstr>Passenger Rail Service - 2012</vt:lpstr>
      <vt:lpstr>Passenger Rail Service - 2013</vt:lpstr>
      <vt:lpstr>Passenger Rail Service - 2017</vt:lpstr>
      <vt:lpstr>Passenger Rail Service - 2019</vt:lpstr>
      <vt:lpstr>Ridership 2002 – 2019 (Projected)</vt:lpstr>
      <vt:lpstr>FFY18 Station Activity</vt:lpstr>
      <vt:lpstr>Quick Facts</vt:lpstr>
      <vt:lpstr>Future</vt:lpstr>
      <vt:lpstr>Thank You</vt:lpstr>
    </vt:vector>
  </TitlesOfParts>
  <Company>Virginia IT Infrastructure Partnership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Transit Capital Program Prioritization</dc:title>
  <dc:creator>Andrew.Wright@drpt.virginia.gov</dc:creator>
  <cp:lastModifiedBy>McLaughlin, Michael (DRPT)</cp:lastModifiedBy>
  <cp:revision>258</cp:revision>
  <cp:lastPrinted>2019-09-13T20:14:41Z</cp:lastPrinted>
  <dcterms:created xsi:type="dcterms:W3CDTF">2018-12-11T17:25:38Z</dcterms:created>
  <dcterms:modified xsi:type="dcterms:W3CDTF">2019-09-13T21:22:54Z</dcterms:modified>
</cp:coreProperties>
</file>