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0" r:id="rId3"/>
    <p:sldId id="363" r:id="rId4"/>
    <p:sldId id="261" r:id="rId5"/>
    <p:sldId id="364" r:id="rId6"/>
    <p:sldId id="368" r:id="rId7"/>
    <p:sldId id="369" r:id="rId8"/>
    <p:sldId id="399" r:id="rId9"/>
    <p:sldId id="381" r:id="rId10"/>
    <p:sldId id="377" r:id="rId11"/>
    <p:sldId id="378" r:id="rId12"/>
    <p:sldId id="375" r:id="rId13"/>
    <p:sldId id="388" r:id="rId14"/>
    <p:sldId id="389" r:id="rId15"/>
    <p:sldId id="394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14" d="100"/>
          <a:sy n="114" d="100"/>
        </p:scale>
        <p:origin x="-7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D68DF-BF6D-40BE-9B71-DD20F4013D70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98C5D-0A0C-471C-85FB-434BC1F807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7199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C9388F2-7CE4-4F2E-A130-8CEC70F12C4A}" type="datetimeFigureOut">
              <a:rPr lang="en-US" smtClean="0"/>
              <a:pPr/>
              <a:t>12/10/2014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4942AEC-C6FC-4D29-A80A-555E9A76AD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6746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1811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4497" indent="-285734" defTabSz="931811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6112" indent="-228587" defTabSz="931811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4874" indent="-228587" defTabSz="931811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63636" indent="-228587" defTabSz="931811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20810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7986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35160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92334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26CF244A-2DEE-4758-A9B2-D243AF69D10C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1811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4497" indent="-285734" defTabSz="931811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6112" indent="-228587" defTabSz="931811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4874" indent="-228587" defTabSz="931811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63636" indent="-228587" defTabSz="931811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20810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7986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35160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92334" indent="-228587" defTabSz="93181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FA31D9E7-2171-46D1-B1BF-E622E2EAB255}" type="slidenum">
              <a:rPr lang="en-US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50A2D-990B-4EE2-8A57-FC4D3B2A1D6E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65A29-2654-42BD-8533-FE32B634A0FC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B2A19-9A7F-4B5C-B600-54B1BB63B3A3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E55D6-CA43-4CCF-ACA8-5930F6FB5E0E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425" y="5949950"/>
            <a:ext cx="20320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477000"/>
            <a:ext cx="3200400" cy="27463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Virginia Statewide Intercity Bus</a:t>
            </a:r>
            <a:r>
              <a:rPr lang="en-US" sz="1400" baseline="0" dirty="0" smtClean="0"/>
              <a:t> Study</a:t>
            </a:r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48C0-BAC2-469F-A5FD-8958D6EF9883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2C712-43D4-4D00-97E1-46729FCCD823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8F56F-3BEC-4A04-B4DE-2948F85374C2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E0BAE-1E5E-433F-9D3C-0FF4FC56BFB5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F8C43-79F3-429B-BBC7-DEE3ABEB6620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0CC0C-6D5B-43E6-9B5F-C5BAD16D8B5F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55933-098F-479A-AA94-F8E49D0D2128}" type="datetime1">
              <a:rPr lang="en-US" smtClean="0"/>
              <a:pPr/>
              <a:t>12/10/2014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2381E05-8B1C-4EBF-BB65-5F7DABA75D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522CCB4-7BCF-4FFD-8D62-B78D70080B2F}" type="datetime1">
              <a:rPr lang="en-US" smtClean="0"/>
              <a:pPr/>
              <a:t>12/10/2014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b="1" dirty="0"/>
              <a:t>Virginia Statewide Intercity Bus </a:t>
            </a:r>
            <a:r>
              <a:rPr lang="en-US" sz="4800" b="1" dirty="0" smtClean="0"/>
              <a:t>Study: Final Report and Next Steps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i="1" dirty="0" smtClean="0">
              <a:latin typeface="Arial" charset="0"/>
            </a:endParaRP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32734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766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88" y="152400"/>
            <a:ext cx="8430974" cy="632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8151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025" y="304800"/>
            <a:ext cx="8480612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5765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83035" y="0"/>
            <a:ext cx="9033032" cy="6805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610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Potential Corridors for New Service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Based on demographic comparison of high need areas currently lacking service, combined with survey input</a:t>
            </a:r>
          </a:p>
          <a:p>
            <a:r>
              <a:rPr lang="en-US" dirty="0" smtClean="0"/>
              <a:t>Developed to test potential demand, estimate possible costs</a:t>
            </a:r>
          </a:p>
          <a:p>
            <a:pPr lvl="1"/>
            <a:r>
              <a:rPr lang="en-US" sz="1800" dirty="0"/>
              <a:t>Washington, DC to </a:t>
            </a:r>
            <a:r>
              <a:rPr lang="en-US" sz="1800" dirty="0" smtClean="0"/>
              <a:t>Danville via Rt. 29</a:t>
            </a:r>
            <a:endParaRPr lang="en-US" sz="1800" dirty="0"/>
          </a:p>
          <a:p>
            <a:pPr lvl="1"/>
            <a:r>
              <a:rPr lang="en-US" sz="1800" dirty="0"/>
              <a:t>Washington, DC to Blacksburg via I-66</a:t>
            </a:r>
          </a:p>
          <a:p>
            <a:pPr lvl="1"/>
            <a:r>
              <a:rPr lang="en-US" sz="1800" dirty="0"/>
              <a:t>Washington, DC to Blacksburg via Rt. 7</a:t>
            </a:r>
          </a:p>
          <a:p>
            <a:pPr lvl="1"/>
            <a:r>
              <a:rPr lang="en-US" sz="1800" dirty="0"/>
              <a:t>Washington, DC to Blacksburg via </a:t>
            </a:r>
            <a:r>
              <a:rPr lang="en-US" sz="1800" dirty="0" smtClean="0"/>
              <a:t>I-95</a:t>
            </a:r>
            <a:endParaRPr lang="en-US" sz="1800" dirty="0"/>
          </a:p>
          <a:p>
            <a:pPr lvl="1"/>
            <a:r>
              <a:rPr lang="en-US" sz="1800" dirty="0"/>
              <a:t>Norfolk to Washington, DC via </a:t>
            </a:r>
            <a:r>
              <a:rPr lang="en-US" sz="1800" dirty="0" smtClean="0"/>
              <a:t>Tappahannock/Warsaw</a:t>
            </a:r>
            <a:endParaRPr lang="en-US" sz="1800" dirty="0"/>
          </a:p>
          <a:p>
            <a:pPr lvl="1"/>
            <a:r>
              <a:rPr lang="en-US" sz="1800" dirty="0"/>
              <a:t>Roanoke to Bristol</a:t>
            </a:r>
          </a:p>
          <a:p>
            <a:pPr lvl="1"/>
            <a:r>
              <a:rPr lang="en-US" sz="1800" dirty="0"/>
              <a:t>Washington, DC to Martinsburg, WV via Rt. 7</a:t>
            </a:r>
          </a:p>
          <a:p>
            <a:pPr lvl="1"/>
            <a:r>
              <a:rPr lang="en-US" sz="1800" dirty="0"/>
              <a:t>Washington, DC to Martinsburg, WV via I-66</a:t>
            </a:r>
          </a:p>
          <a:p>
            <a:pPr lvl="1"/>
            <a:r>
              <a:rPr lang="en-US" sz="1800" dirty="0"/>
              <a:t>Norfolk to Richmond</a:t>
            </a:r>
          </a:p>
          <a:p>
            <a:pPr lvl="1"/>
            <a:r>
              <a:rPr lang="en-US" sz="1800" dirty="0"/>
              <a:t>Norfolk to Harrisonburg</a:t>
            </a:r>
          </a:p>
          <a:p>
            <a:pPr lvl="1"/>
            <a:r>
              <a:rPr lang="en-US" sz="1800" dirty="0"/>
              <a:t>Norfolk to Danville</a:t>
            </a:r>
          </a:p>
          <a:p>
            <a:pPr lvl="1"/>
            <a:r>
              <a:rPr lang="en-US" sz="1800" dirty="0"/>
              <a:t>Richmond to Danville</a:t>
            </a:r>
          </a:p>
          <a:p>
            <a:pPr lvl="1"/>
            <a:r>
              <a:rPr lang="en-US" sz="1800" dirty="0" err="1"/>
              <a:t>Richlands</a:t>
            </a:r>
            <a:r>
              <a:rPr lang="en-US" sz="1800" dirty="0"/>
              <a:t> to Bristol</a:t>
            </a:r>
          </a:p>
          <a:p>
            <a:pPr lvl="1"/>
            <a:r>
              <a:rPr lang="en-US" sz="1800" dirty="0" err="1"/>
              <a:t>Richlands</a:t>
            </a:r>
            <a:r>
              <a:rPr lang="en-US" sz="1800" dirty="0"/>
              <a:t> to Roanoke</a:t>
            </a:r>
          </a:p>
          <a:p>
            <a:pPr lvl="1"/>
            <a:r>
              <a:rPr lang="en-US" sz="1800" dirty="0"/>
              <a:t>Big Stone Gap to Bristol</a:t>
            </a:r>
          </a:p>
          <a:p>
            <a:pPr lvl="1"/>
            <a:r>
              <a:rPr lang="en-US" sz="1800" dirty="0"/>
              <a:t>Covington to Lynchburg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379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Corridor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86" t="2850" r="2057" b="25035"/>
          <a:stretch/>
        </p:blipFill>
        <p:spPr>
          <a:xfrm>
            <a:off x="533400" y="1371600"/>
            <a:ext cx="7620000" cy="4495649"/>
          </a:xfrm>
        </p:spPr>
      </p:pic>
    </p:spTree>
    <p:extLst>
      <p:ext uri="{BB962C8B-B14F-4D97-AF65-F5344CB8AC3E}">
        <p14:creationId xmlns:p14="http://schemas.microsoft.com/office/powerpoint/2010/main" xmlns="" val="1272832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 Implementation Assistance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Consultation meetings (meet FTA SMR requirements)-December 2014</a:t>
            </a:r>
          </a:p>
          <a:p>
            <a:r>
              <a:rPr lang="en-US" dirty="0" smtClean="0"/>
              <a:t>Program and policy options/decisions</a:t>
            </a:r>
          </a:p>
          <a:p>
            <a:r>
              <a:rPr lang="en-US" dirty="0" smtClean="0"/>
              <a:t>Identify needed changes in DRPT Section 5311 program guidance/application to incorporate intercity bus</a:t>
            </a:r>
          </a:p>
          <a:p>
            <a:r>
              <a:rPr lang="en-US" dirty="0" smtClean="0"/>
              <a:t>Define initial projects—routes, frequencies, connections, etc.</a:t>
            </a:r>
          </a:p>
          <a:p>
            <a:r>
              <a:rPr lang="en-US" dirty="0" smtClean="0"/>
              <a:t>Develop grant application, scope of services</a:t>
            </a:r>
          </a:p>
          <a:p>
            <a:r>
              <a:rPr lang="en-US" dirty="0" smtClean="0"/>
              <a:t>Evaluation criteria</a:t>
            </a:r>
          </a:p>
          <a:p>
            <a:r>
              <a:rPr lang="en-US" dirty="0" smtClean="0"/>
              <a:t>Assistance in evaluating proposals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3798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7450B-0A91-4B5D-83A7-2C9E666B47A8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4339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FTA Section 5311(f):  Rural Intercity Program</a:t>
            </a:r>
            <a:endParaRPr lang="en-US" sz="4400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Non-urbanized </a:t>
            </a:r>
            <a:r>
              <a:rPr lang="en-US" sz="2400" dirty="0"/>
              <a:t>services- under 50,000 population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Intercity service is defined in the FTA guidance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Federal S.5311(f) shares same as for S. 5311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New federal consultation requirements require involvement of intercity operators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Section 5311 is administered </a:t>
            </a:r>
            <a:r>
              <a:rPr lang="en-US" sz="2400" dirty="0"/>
              <a:t>by </a:t>
            </a:r>
            <a:r>
              <a:rPr lang="en-US" sz="2400" dirty="0" smtClean="0"/>
              <a:t>Virginia Department of Rail and Public Transportation (DRPT) 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66850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FTA Section 5311(f) Definition </a:t>
            </a:r>
            <a:r>
              <a:rPr lang="en-US" dirty="0"/>
              <a:t>of Intercity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Regularly scheduled bus service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General Public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Operates with limited stops between two or more urban areas not in close proximity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Not commuter service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Fixed-route, capable of carrying baggage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Meaningful connection with national intercity </a:t>
            </a:r>
            <a:r>
              <a:rPr lang="en-US" sz="2400" dirty="0" smtClean="0"/>
              <a:t>bus network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7153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0A454C-5113-488D-BE7C-65D99728F74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536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Meaningful Connection</a:t>
            </a:r>
            <a:endParaRPr lang="en-US" dirty="0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To National Network of Intercity Bus Service</a:t>
            </a:r>
          </a:p>
          <a:p>
            <a:r>
              <a:rPr lang="en-US" sz="2400" dirty="0"/>
              <a:t>Service to physical locations where connections can be made (stations or stops)</a:t>
            </a:r>
          </a:p>
          <a:p>
            <a:r>
              <a:rPr lang="en-US" sz="2400" dirty="0"/>
              <a:t>Scheduled to facilitate connection with intercity bus service</a:t>
            </a:r>
          </a:p>
          <a:p>
            <a:r>
              <a:rPr lang="en-US" sz="2400" dirty="0"/>
              <a:t>Information to make connection—schedules, stop locations</a:t>
            </a:r>
          </a:p>
          <a:p>
            <a:r>
              <a:rPr lang="en-US" sz="2400" dirty="0"/>
              <a:t>Interline ticketing not required by FTA, but Greyhound and other </a:t>
            </a:r>
            <a:r>
              <a:rPr lang="en-US" sz="2400" dirty="0" smtClean="0"/>
              <a:t>firms (members of the National Bus Traffic Association) are supportive</a:t>
            </a:r>
            <a:endParaRPr lang="en-US" sz="2400" dirty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27509815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Eligible Uses of S.5311(f) Funds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Operating Assistance (generally 50/50 match on net deficit):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Funding of net deficit on a particular route or service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Funding for all intercity routes to support the network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Purchase-of-service/demonstration projects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User-side subsidies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Capital Assistance (generally 80/20):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Vehicles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Shelters, stops, signage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Intermodal facilities (related to rural usage)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Computers/communications equipment (ticketing)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ADA accessibility equipment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Planning and Marketing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Studies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Marketing Plans, materials, campaigns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Information systems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0118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5311(f) Funding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15 percent set-aside of a state’s S.5311 rural transit apportionment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Unless a state certifies that it has no unmet intercity needs, and has conducted a consultation process with intercity operators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Virginia amounts</a:t>
            </a:r>
            <a:r>
              <a:rPr lang="en-US" sz="2400" dirty="0"/>
              <a:t>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2012: $1,871,639 (15% of $12,477,596)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2013: $2,180,234 (15% of $14,534,896)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2014: $2,247,062 (15% of $14,980,414)</a:t>
            </a:r>
            <a:endParaRPr lang="en-US" sz="2400" dirty="0"/>
          </a:p>
          <a:p>
            <a:r>
              <a:rPr lang="en-US" sz="2400" dirty="0"/>
              <a:t>Virginia has previously certified no unmet needs and utilized the funding as part of the general Section 5311 program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9429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7620000" cy="11430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Recent </a:t>
            </a:r>
            <a:r>
              <a:rPr lang="en-US" sz="3600" dirty="0"/>
              <a:t>Developments in the Section 5311(f) Program 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>
                <a:solidFill>
                  <a:srgbClr val="2F4C9D"/>
                </a:solidFill>
              </a:rPr>
              <a:t/>
            </a:r>
            <a:br>
              <a:rPr lang="en-US" sz="4000" dirty="0">
                <a:solidFill>
                  <a:srgbClr val="2F4C9D"/>
                </a:solidFill>
              </a:rPr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76200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Federal Transit Administration oversight of requirements in SAFETEA-LU calling for a consultation process before certifying that there are no unmet rural intercity needs</a:t>
            </a:r>
          </a:p>
          <a:p>
            <a:pPr marL="857250">
              <a:lnSpc>
                <a:spcPct val="80000"/>
              </a:lnSpc>
              <a:buClr>
                <a:srgbClr val="32439A"/>
              </a:buClr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Opportunity to use “in-kind” operating match (now included in MAP-21 reauthorization) potentially eliminates need to provide local/state/carrier cash match for operating assistance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Increases in overall Section 5311 allocations under SAFETEA-LU and MAP-21 (?)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9661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In-Kind Match: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Only available for Section 5311(f) operating assistance</a:t>
            </a:r>
          </a:p>
          <a:p>
            <a:r>
              <a:rPr lang="en-US" sz="1800" dirty="0"/>
              <a:t>Previously an FTA administrative pilot project, now included in MAP-21 statutory </a:t>
            </a:r>
            <a:r>
              <a:rPr lang="en-US" sz="1800" dirty="0" smtClean="0"/>
              <a:t>language</a:t>
            </a:r>
          </a:p>
          <a:p>
            <a:r>
              <a:rPr lang="en-US" sz="1800" dirty="0" smtClean="0"/>
              <a:t>Now used in many states: Washington, Oregon, California, Colorado, Minnesota, Missouri, Alabama, Ohio, Maryland, New Hampshire, Michigan, etc. </a:t>
            </a:r>
          </a:p>
          <a:p>
            <a:r>
              <a:rPr lang="en-US" sz="1800" dirty="0" smtClean="0"/>
              <a:t>Uses the value of connecting unsubsidized service as in-kind match for operating assistance</a:t>
            </a:r>
          </a:p>
          <a:p>
            <a:pPr lvl="1"/>
            <a:r>
              <a:rPr lang="en-US" sz="1800" dirty="0" smtClean="0"/>
              <a:t>As pilot project allowed 50 percent of fully-allocated cost  of unsubsidized connecting service</a:t>
            </a:r>
          </a:p>
          <a:p>
            <a:pPr lvl="1"/>
            <a:r>
              <a:rPr lang="en-US" sz="1800" dirty="0" smtClean="0"/>
              <a:t>MAP-21 language has no percentage language, awaiting FTA draft circular </a:t>
            </a:r>
          </a:p>
          <a:p>
            <a:r>
              <a:rPr lang="en-US" sz="1800" dirty="0" smtClean="0"/>
              <a:t>FTA/state grant must have a letter from the carrier providing value of in-kind match agreeing to provide the in-kind miles, and describing the connecting service, its costs and the value provided</a:t>
            </a:r>
          </a:p>
          <a:p>
            <a:r>
              <a:rPr lang="en-US" sz="1800" dirty="0" smtClean="0"/>
              <a:t>Connecting carrier may have requirements before granting in-kind miles, such as subsidized service must provide coordinated schedules, have interline ticketing, serve common terminals/stops—the benefit to that firm is the feed traffic from the rural areas</a:t>
            </a:r>
          </a:p>
          <a:p>
            <a:endParaRPr lang="en-US" sz="180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9274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Network Prior to Greyhound Restructuring in 2004-2005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81E05-8B1C-4EBF-BB65-5F7DABA75D6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1447800"/>
            <a:ext cx="6408870" cy="4953000"/>
          </a:xfrm>
        </p:spPr>
      </p:pic>
    </p:spTree>
    <p:extLst>
      <p:ext uri="{BB962C8B-B14F-4D97-AF65-F5344CB8AC3E}">
        <p14:creationId xmlns:p14="http://schemas.microsoft.com/office/powerpoint/2010/main" xmlns="" val="30568910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827</TotalTime>
  <Words>763</Words>
  <Application>Microsoft Office PowerPoint</Application>
  <PresentationFormat>On-screen Show (4:3)</PresentationFormat>
  <Paragraphs>107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Adjacency</vt:lpstr>
      <vt:lpstr>Virginia Statewide Intercity Bus Study: Final Report and Next Steps</vt:lpstr>
      <vt:lpstr>FTA Section 5311(f):  Rural Intercity Program</vt:lpstr>
      <vt:lpstr>FTA Section 5311(f) Definition of Intercity Service</vt:lpstr>
      <vt:lpstr>Meaningful Connection</vt:lpstr>
      <vt:lpstr>Eligible Uses of S.5311(f) Funds</vt:lpstr>
      <vt:lpstr>Section 5311(f) Funding</vt:lpstr>
      <vt:lpstr>  Recent Developments in the Section 5311(f) Program :   </vt:lpstr>
      <vt:lpstr>In-Kind Match:</vt:lpstr>
      <vt:lpstr>Network Prior to Greyhound Restructuring in 2004-2005</vt:lpstr>
      <vt:lpstr>Slide 9</vt:lpstr>
      <vt:lpstr>Slide 10</vt:lpstr>
      <vt:lpstr>Slide 11</vt:lpstr>
      <vt:lpstr>Potential Corridors for New Service</vt:lpstr>
      <vt:lpstr>Potential Corridor Map</vt:lpstr>
      <vt:lpstr>Next Steps: Implementation Assistance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VI Workshop  April 4 &amp; 5, 2012</dc:title>
  <dc:creator>Joel Eisenfeld</dc:creator>
  <cp:lastModifiedBy>wne72245</cp:lastModifiedBy>
  <cp:revision>21</cp:revision>
  <cp:lastPrinted>2014-08-11T18:28:35Z</cp:lastPrinted>
  <dcterms:created xsi:type="dcterms:W3CDTF">2012-03-30T15:00:34Z</dcterms:created>
  <dcterms:modified xsi:type="dcterms:W3CDTF">2014-12-10T17:01:48Z</dcterms:modified>
</cp:coreProperties>
</file>